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7"/>
  </p:notesMasterIdLst>
  <p:sldIdLst>
    <p:sldId id="256" r:id="rId4"/>
    <p:sldId id="257" r:id="rId5"/>
    <p:sldId id="258" r:id="rId6"/>
    <p:sldId id="259" r:id="rId7"/>
    <p:sldId id="260" r:id="rId8"/>
    <p:sldId id="264" r:id="rId9"/>
    <p:sldId id="303" r:id="rId10"/>
    <p:sldId id="304" r:id="rId11"/>
    <p:sldId id="307" r:id="rId12"/>
    <p:sldId id="308" r:id="rId13"/>
    <p:sldId id="305" r:id="rId14"/>
    <p:sldId id="306" r:id="rId15"/>
    <p:sldId id="311" r:id="rId16"/>
    <p:sldId id="287" r:id="rId17"/>
    <p:sldId id="312" r:id="rId18"/>
    <p:sldId id="270" r:id="rId19"/>
    <p:sldId id="329" r:id="rId20"/>
    <p:sldId id="291" r:id="rId21"/>
    <p:sldId id="293" r:id="rId22"/>
    <p:sldId id="294" r:id="rId23"/>
    <p:sldId id="289" r:id="rId24"/>
    <p:sldId id="328" r:id="rId25"/>
    <p:sldId id="299" r:id="rId26"/>
    <p:sldId id="315" r:id="rId27"/>
    <p:sldId id="322" r:id="rId28"/>
    <p:sldId id="300" r:id="rId29"/>
    <p:sldId id="327" r:id="rId30"/>
    <p:sldId id="317" r:id="rId31"/>
    <p:sldId id="316" r:id="rId32"/>
    <p:sldId id="323" r:id="rId33"/>
    <p:sldId id="319" r:id="rId34"/>
    <p:sldId id="318" r:id="rId35"/>
    <p:sldId id="320" r:id="rId36"/>
    <p:sldId id="274" r:id="rId37"/>
    <p:sldId id="290" r:id="rId38"/>
    <p:sldId id="265" r:id="rId39"/>
    <p:sldId id="266" r:id="rId40"/>
    <p:sldId id="263" r:id="rId41"/>
    <p:sldId id="310" r:id="rId42"/>
    <p:sldId id="271" r:id="rId43"/>
    <p:sldId id="272" r:id="rId44"/>
    <p:sldId id="276" r:id="rId45"/>
    <p:sldId id="283" r:id="rId46"/>
    <p:sldId id="280" r:id="rId47"/>
    <p:sldId id="302" r:id="rId48"/>
    <p:sldId id="277" r:id="rId49"/>
    <p:sldId id="281" r:id="rId50"/>
    <p:sldId id="292" r:id="rId51"/>
    <p:sldId id="309" r:id="rId52"/>
    <p:sldId id="295" r:id="rId53"/>
    <p:sldId id="269" r:id="rId54"/>
    <p:sldId id="325" r:id="rId55"/>
    <p:sldId id="275" r:id="rId56"/>
    <p:sldId id="285" r:id="rId57"/>
    <p:sldId id="326" r:id="rId58"/>
    <p:sldId id="296" r:id="rId59"/>
    <p:sldId id="268" r:id="rId60"/>
    <p:sldId id="297" r:id="rId61"/>
    <p:sldId id="282" r:id="rId62"/>
    <p:sldId id="324" r:id="rId63"/>
    <p:sldId id="273" r:id="rId64"/>
    <p:sldId id="314" r:id="rId65"/>
    <p:sldId id="28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B0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6" autoAdjust="0"/>
    <p:restoredTop sz="94660"/>
  </p:normalViewPr>
  <p:slideViewPr>
    <p:cSldViewPr snapToGrid="0">
      <p:cViewPr>
        <p:scale>
          <a:sx n="80" d="100"/>
          <a:sy n="80" d="100"/>
        </p:scale>
        <p:origin x="2988" y="6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43AE2-0EFA-4948-B08C-8D7AF4D1D80B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3020A-BE79-45F1-B26A-0C36BCB58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3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9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2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0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Wolf-</a:t>
            </a:r>
            <a:r>
              <a:rPr lang="en-US" dirty="0" err="1" smtClean="0"/>
              <a:t>Rayet</a:t>
            </a:r>
            <a:r>
              <a:rPr lang="en-US" dirty="0" smtClean="0"/>
              <a:t> 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45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Cygnus X-1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Cygnus X-1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3020A-BE79-45F1-B26A-0C36BCB585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5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3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0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91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67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6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7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39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83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9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4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59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49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90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1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8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49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58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93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5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54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07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8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95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3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5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7898-B974-40C4-B14E-D0E185CC2E51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C41AC-6638-4869-91CE-C00D500A1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9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r="14024"/>
          <a:stretch/>
        </p:blipFill>
        <p:spPr>
          <a:xfrm>
            <a:off x="0" y="-65904"/>
            <a:ext cx="12192000" cy="703622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F8BC7898-B974-40C4-B14E-D0E185CC2E51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38C41AC-6638-4869-91CE-C00D500A10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" y="-57666"/>
            <a:ext cx="2457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gency FB" panose="020B0503020202020204" pitchFamily="34" charset="0"/>
                <a:cs typeface="Adobe Arabic" panose="02040503050201020203" pitchFamily="18" charset="-78"/>
              </a:rPr>
              <a:t>from starlight to stellar </a:t>
            </a:r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  <a:cs typeface="Adobe Arabic" panose="02040503050201020203" pitchFamily="18" charset="-78"/>
              </a:rPr>
              <a:t>ages</a:t>
            </a:r>
            <a:endParaRPr lang="en-US" b="1" i="1" dirty="0">
              <a:solidFill>
                <a:schemeClr val="bg1"/>
              </a:solidFill>
              <a:latin typeface="Agency FB" panose="020B0503020202020204" pitchFamily="34" charset="0"/>
              <a:cs typeface="Adobe Arabic" panose="02040503050201020203" pitchFamily="18" charset="-7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105525" y="6506021"/>
            <a:ext cx="6086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  <a:cs typeface="Adobe Arabic" panose="02040503050201020203" pitchFamily="18" charset="-78"/>
              </a:rPr>
              <a:t>Earl Bellinger</a:t>
            </a:r>
            <a:endParaRPr lang="en-US" b="1" i="1" dirty="0">
              <a:solidFill>
                <a:schemeClr val="bg1"/>
              </a:solidFill>
              <a:latin typeface="Agency FB" panose="020B0503020202020204" pitchFamily="34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054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dobe Devanagari" panose="02040503050201020203" pitchFamily="18" charset="0"/>
          <a:ea typeface="+mj-ea"/>
          <a:cs typeface="Adobe Devanagari" panose="020405030502010202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r="14024"/>
          <a:stretch/>
        </p:blipFill>
        <p:spPr>
          <a:xfrm>
            <a:off x="0" y="-65904"/>
            <a:ext cx="12192000" cy="703622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F8BC7898-B974-40C4-B14E-D0E185CC2E51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38C41AC-6638-4869-91CE-C00D500A10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dobe Devanagari" panose="02040503050201020203" pitchFamily="18" charset="0"/>
          <a:ea typeface="+mj-ea"/>
          <a:cs typeface="Adobe Devanagari" panose="020405030502010202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r="14024"/>
          <a:stretch/>
        </p:blipFill>
        <p:spPr>
          <a:xfrm>
            <a:off x="0" y="-65904"/>
            <a:ext cx="12192000" cy="7036229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fld id="{F8BC7898-B974-40C4-B14E-D0E185CC2E51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38C41AC-6638-4869-91CE-C00D500A10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dobe Devanagari" panose="02040503050201020203" pitchFamily="18" charset="0"/>
          <a:ea typeface="+mj-ea"/>
          <a:cs typeface="Adobe Devanagari" panose="02040503050201020203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be Devanagari" panose="02040503050201020203" pitchFamily="18" charset="0"/>
          <a:ea typeface="+mn-ea"/>
          <a:cs typeface="Adobe Devanagari" panose="020405030502010202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gi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gi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61002" y="267979"/>
            <a:ext cx="4269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Earl Bellinger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32976" y="1088935"/>
            <a:ext cx="3926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27804" y="1292834"/>
            <a:ext cx="31363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4381" y="1358739"/>
            <a:ext cx="59432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Ph.D. Student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Stellar Ages &amp; Galactic Evolution Group,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Max Planck Institute for Solar System Research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VAR Student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Department of Astronomy,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Yale University</a:t>
            </a:r>
          </a:p>
          <a:p>
            <a:pPr algn="ctr"/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Fellow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National Physical Science Consortium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181" y="5305371"/>
            <a:ext cx="11123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gency FB" panose="020B0503020202020204" pitchFamily="34" charset="0"/>
                <a:cs typeface="Adobe Arabic" panose="02040503050201020203" pitchFamily="18" charset="-78"/>
              </a:rPr>
              <a:t>from starlight to stellar ages:</a:t>
            </a:r>
          </a:p>
          <a:p>
            <a:pPr algn="ctr"/>
            <a:r>
              <a:rPr lang="en-US" sz="4000" i="1" dirty="0" smtClean="0">
                <a:solidFill>
                  <a:schemeClr val="bg1"/>
                </a:solidFill>
                <a:latin typeface="Agency FB" panose="020B0503020202020204" pitchFamily="34" charset="0"/>
                <a:cs typeface="Adobe Arabic" panose="02040503050201020203" pitchFamily="18" charset="-78"/>
              </a:rPr>
              <a:t>a look inside the private lives of stars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837509" y="5214026"/>
            <a:ext cx="6516982" cy="54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2" y="4215978"/>
            <a:ext cx="2596877" cy="1328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30" y="4340029"/>
            <a:ext cx="1512470" cy="1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scontent-lga3-1.xx.fbcdn.net/v/t1.0-9/304752_3593751126333_1718075601_n.jpg?oh=082c7d059ffba21ea17578fb784b5b41&amp;oe=586B70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12060"/>
            <a:ext cx="9144000" cy="54673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8145" y="0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Ground Control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62210" y="820956"/>
            <a:ext cx="42675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02128" y="1024855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48144" y="1090760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NASA Jet Propulsion Laboratory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962210" y="1552425"/>
            <a:ext cx="42675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3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s://scontent-lga3-1.xx.fbcdn.net/v/t1.0-9/536777_3593746206210_1176840659_n.jpg?oh=3ba23962626c829f3125f14fbe55d46f&amp;oe=5874FF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5325"/>
            <a:ext cx="9144000" cy="5467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scontent-lga3-1.xx.fbcdn.net/v/t1.0-9/540379_3593744326163_2132210584_n.jpg?oh=174b20629d52a83c8a6972695edb75cc&amp;oe=58758F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83" y="904970"/>
            <a:ext cx="9000811" cy="538173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2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58196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53834" y="4046938"/>
            <a:ext cx="10515600" cy="104135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 Journey to the Stars</a:t>
            </a:r>
            <a:endParaRPr lang="en-US" sz="4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885619" y="4941264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86722" y="5145163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581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346122"/>
            <a:ext cx="7496317" cy="1041353"/>
          </a:xfrm>
        </p:spPr>
        <p:txBody>
          <a:bodyPr/>
          <a:lstStyle/>
          <a:p>
            <a:r>
              <a:rPr lang="en-US" dirty="0" smtClean="0"/>
              <a:t>Timeline of the Universe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8282" y="1240448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9385" y="1444347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0"/>
          </p:cNvCxnSpPr>
          <p:nvPr/>
        </p:nvCxnSpPr>
        <p:spPr>
          <a:xfrm flipH="1">
            <a:off x="10663644" y="3439886"/>
            <a:ext cx="1" cy="16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439885"/>
            <a:ext cx="9139645" cy="0"/>
          </a:xfrm>
          <a:prstGeom prst="line">
            <a:avLst/>
          </a:prstGeom>
          <a:ln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02089" y="5058344"/>
            <a:ext cx="9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Now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4872" y="3149949"/>
            <a:ext cx="5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9742" y="-150790"/>
            <a:ext cx="20021550" cy="7277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016" y="648220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M3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67884" y="1469176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66020" y="1673075"/>
            <a:ext cx="33437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7884" y="1738980"/>
            <a:ext cx="3739972" cy="46166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Globular Cluster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67884" y="2199295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50173" y="-177800"/>
            <a:ext cx="18992850" cy="746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44229" y="-406401"/>
            <a:ext cx="22872162" cy="79127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5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0293" y="0"/>
            <a:ext cx="14532293" cy="69390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5931771" y="-2045345"/>
            <a:ext cx="21558458" cy="1017941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65" y="2375468"/>
            <a:ext cx="6096000" cy="4572000"/>
          </a:xfrm>
          <a:prstGeom prst="rect">
            <a:avLst/>
          </a:prstGeom>
          <a:effectLst/>
        </p:spPr>
      </p:pic>
      <p:sp>
        <p:nvSpPr>
          <p:cNvPr id="14" name="Isosceles Triangle 13"/>
          <p:cNvSpPr/>
          <p:nvPr/>
        </p:nvSpPr>
        <p:spPr>
          <a:xfrm>
            <a:off x="4872252" y="655093"/>
            <a:ext cx="2579426" cy="7478974"/>
          </a:xfrm>
          <a:prstGeom prst="triangle">
            <a:avLst/>
          </a:prstGeom>
          <a:solidFill>
            <a:schemeClr val="tx1">
              <a:alpha val="54000"/>
            </a:schemeClr>
          </a:solidFill>
          <a:ln>
            <a:solidFill>
              <a:schemeClr val="tx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80917" y="1849035"/>
            <a:ext cx="2143836" cy="24339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6200000">
            <a:off x="7945652" y="-1224507"/>
            <a:ext cx="2579426" cy="7478974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solidFill>
              <a:schemeClr val="tx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mage result for rr lyr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8" y="2245632"/>
            <a:ext cx="2381250" cy="2381250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9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71601" y="914400"/>
            <a:ext cx="9420726" cy="56789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s://www.aavso.org/sites/default/files/images/xcygl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96" y="1014353"/>
            <a:ext cx="7831807" cy="547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1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990725" y="2760467"/>
            <a:ext cx="8267699" cy="39705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82913" y="1155106"/>
            <a:ext cx="3626175" cy="71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76244" y="542757"/>
            <a:ext cx="4639512" cy="9563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Think about </a:t>
            </a:r>
            <a:r>
              <a:rPr lang="en-US" dirty="0" smtClean="0"/>
              <a:t>it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262554" y="1272031"/>
            <a:ext cx="36668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2180" y="1475930"/>
            <a:ext cx="2827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343400" y="3143249"/>
            <a:ext cx="3205162" cy="3209823"/>
          </a:xfrm>
          <a:prstGeom prst="ellipse">
            <a:avLst/>
          </a:prstGeom>
          <a:noFill/>
          <a:ln w="762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45752" y="1876723"/>
            <a:ext cx="65004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4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What does it mean to repeat? </a:t>
            </a:r>
            <a:endParaRPr lang="en-US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1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0.158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4" grpId="1" animBg="1"/>
      <p:bldP spid="14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990725" y="2760467"/>
            <a:ext cx="8267699" cy="39705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Image result for fourier transfor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985" y="2923519"/>
            <a:ext cx="3644428" cy="364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76244" y="542757"/>
            <a:ext cx="4639512" cy="9563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Think about </a:t>
            </a:r>
            <a:r>
              <a:rPr lang="en-US" dirty="0" smtClean="0"/>
              <a:t>it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62554" y="1272031"/>
            <a:ext cx="36668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2180" y="1475930"/>
            <a:ext cx="2827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45752" y="1876723"/>
            <a:ext cx="65004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4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What does it mean to repeat? </a:t>
            </a:r>
            <a:endParaRPr lang="en-US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 preferRelativeResize="0"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6" y="393669"/>
            <a:ext cx="10870670" cy="603926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315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990725" y="2760467"/>
            <a:ext cx="8267699" cy="39705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Image result for fourier transfor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4" y="284073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76244" y="542757"/>
            <a:ext cx="4639512" cy="9563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Think about </a:t>
            </a:r>
            <a:r>
              <a:rPr lang="en-US" dirty="0" smtClean="0"/>
              <a:t>it</a:t>
            </a:r>
            <a:r>
              <a:rPr lang="en-US" dirty="0"/>
              <a:t>!</a:t>
            </a:r>
            <a:endParaRPr lang="en-US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62554" y="1272031"/>
            <a:ext cx="36668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2180" y="1475930"/>
            <a:ext cx="2827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45752" y="1876723"/>
            <a:ext cx="65004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4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What does it mean to repeat? </a:t>
            </a:r>
            <a:endParaRPr lang="en-US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7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i.imgur.com/WytPvE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121"/>
          <a:stretch/>
        </p:blipFill>
        <p:spPr bwMode="auto">
          <a:xfrm>
            <a:off x="859460" y="306970"/>
            <a:ext cx="10522414" cy="54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6938815" y="6160171"/>
            <a:ext cx="4443059" cy="24062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59461" y="6171027"/>
            <a:ext cx="4331368" cy="13205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02520" y="5799512"/>
            <a:ext cx="1636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Power</a:t>
            </a:r>
            <a:endParaRPr lang="en-US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20437" y="306971"/>
            <a:ext cx="0" cy="1305261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-792746" y="2656343"/>
            <a:ext cx="242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Frequency</a:t>
            </a:r>
            <a:endParaRPr lang="en-US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0437" y="4572000"/>
            <a:ext cx="0" cy="1257300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://i.imgur.com/WytPvE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7" t="-1" r="-187" b="-1074"/>
          <a:stretch/>
        </p:blipFill>
        <p:spPr bwMode="auto">
          <a:xfrm>
            <a:off x="11381874" y="306970"/>
            <a:ext cx="318596" cy="55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179095" y="517358"/>
            <a:ext cx="1052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Violin      Clarinet</a:t>
            </a:r>
            <a:r>
              <a:rPr lang="en-US" sz="7200" dirty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en-US" sz="72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 Bassoon</a:t>
            </a:r>
            <a:r>
              <a:rPr lang="en-US" sz="7200" dirty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en-US" sz="72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 Trombone</a:t>
            </a:r>
            <a:endParaRPr lang="en-US" sz="72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22142" y="5500895"/>
            <a:ext cx="73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LucasVB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45958" y="457200"/>
            <a:ext cx="10551695" cy="61842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https://tamino.files.wordpress.com/2012/06/xcygspec1.jpg?w=500&amp;h=3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05" y="626516"/>
            <a:ext cx="9109911" cy="58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3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0200" y="342900"/>
            <a:ext cx="5524500" cy="64039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70317" y="3052108"/>
            <a:ext cx="4546600" cy="3280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84" y="785352"/>
            <a:ext cx="3455932" cy="574449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273631" y="170422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49746" y="2708220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5234" y="1351725"/>
            <a:ext cx="6096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Bellinger, </a:t>
            </a:r>
            <a:r>
              <a:rPr 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Wysocki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and </a:t>
            </a:r>
            <a:r>
              <a:rPr 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Kanbur</a:t>
            </a:r>
            <a:endParaRPr 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RRL2015: High-Precision Studies of RR </a:t>
            </a:r>
            <a:r>
              <a:rPr lang="en-US" sz="2400" i="1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Lyrae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Stars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Published May 2016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273631" y="250432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groups.csail.mit.edu/netmit/wordpress/wp-content/themes/netmit/images/sF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10863"/>
          <a:stretch/>
        </p:blipFill>
        <p:spPr bwMode="auto">
          <a:xfrm>
            <a:off x="7474414" y="3456527"/>
            <a:ext cx="3338406" cy="2471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371601" y="914400"/>
            <a:ext cx="9420726" cy="56789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ttps://writescience.files.wordpress.com/2015/03/deltacephei_lightcur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28" y="1323474"/>
            <a:ext cx="8862143" cy="485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1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40733" y="1025938"/>
            <a:ext cx="6496334" cy="48723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://www.atnf.csiro.au/outreach/education/senior/astrophysics/images/binvar/plrelnceph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86" y="1331278"/>
            <a:ext cx="5685667" cy="431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4172" y="204982"/>
            <a:ext cx="556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Leavitt’s Law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738519" y="1025938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114634" y="1229837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38673" y="1309622"/>
            <a:ext cx="558985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“There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is a simple relation between the brightness of the variables and their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periods.”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Henrietta </a:t>
            </a:r>
            <a:r>
              <a:rPr lang="en-US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Swan </a:t>
            </a:r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Leavitt, 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“1777 </a:t>
            </a:r>
            <a:r>
              <a:rPr lang="en-US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Variables in the </a:t>
            </a:r>
            <a:r>
              <a:rPr lang="en-US" i="1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Magellanic</a:t>
            </a:r>
            <a:r>
              <a:rPr lang="en-US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Clouds,” 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Annals </a:t>
            </a:r>
            <a:r>
              <a:rPr lang="en-US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of Harvard College </a:t>
            </a:r>
            <a:r>
              <a:rPr lang="en-US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Observatory (1908)</a:t>
            </a:r>
            <a:endParaRPr lang="en-US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815119" y="2897951"/>
            <a:ext cx="52957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957" y="3152925"/>
            <a:ext cx="3914031" cy="3061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936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370077" y="315348"/>
            <a:ext cx="5450367" cy="62705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6452" y="315348"/>
            <a:ext cx="5450367" cy="627054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47" y="467561"/>
            <a:ext cx="4402977" cy="59188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49" y="410971"/>
            <a:ext cx="4461423" cy="602683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096000" y="303316"/>
            <a:ext cx="0" cy="6071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1227220" y="3224463"/>
            <a:ext cx="3970421" cy="17686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Earl Bellinger</a:t>
            </a:r>
          </a:p>
          <a:p>
            <a:pPr algn="ctr"/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(SUNY Oswego Honor’s Thesis)</a:t>
            </a:r>
          </a:p>
          <a:p>
            <a:pPr algn="ctr"/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Proceedings of the National Conference on Undergraduate Research (NCUR), 2012</a:t>
            </a:r>
            <a:endParaRPr lang="en-US" i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58789" y="3224463"/>
            <a:ext cx="4030579" cy="176864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Ngeow</a:t>
            </a:r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Kanbur</a:t>
            </a:r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Bellinger, Marconi, </a:t>
            </a:r>
            <a:r>
              <a:rPr lang="en-US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Musella</a:t>
            </a:r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i="1" dirty="0" err="1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Cignoni</a:t>
            </a:r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, and Lin</a:t>
            </a:r>
          </a:p>
          <a:p>
            <a:pPr algn="ctr"/>
            <a:r>
              <a:rPr lang="en-US" i="1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Astrophysics &amp; Space Science, 2012</a:t>
            </a:r>
            <a:endParaRPr lang="en-US" i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40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414337"/>
            <a:ext cx="91154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237027" y="450376"/>
            <a:ext cx="5604682" cy="562287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3905" y="786187"/>
            <a:ext cx="556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Measuring Velocities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78252" y="1607143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54367" y="1811042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383" y="1876947"/>
            <a:ext cx="529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Object moves away -&gt; REDSHIFT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Object moves closer -&gt; BLUESHIFT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3314" name="Picture 2" descr="Image result for redshif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11" y="775900"/>
            <a:ext cx="4798562" cy="479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1178252" y="266219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69277" y="3193436"/>
            <a:ext cx="5757922" cy="2879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http://www.ces.fau.edu/nasa/images/Energy/VisibleLightSpectr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3" y="3390900"/>
            <a:ext cx="5295710" cy="24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56088" y="3500113"/>
            <a:ext cx="5580416" cy="31727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963" y="404457"/>
            <a:ext cx="556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Hubble’s Law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76310" y="1225413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52425" y="1429312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5463" y="1495217"/>
            <a:ext cx="5441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Edwin 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Hubble,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“A 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relation between distance and radial velocity among extra-galactic 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nebulae.”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Proceedings 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of the National Academy of Sciences 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(1929)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8442" y="3352532"/>
            <a:ext cx="52957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regenerating-universe-theory.org/images/HubbleDiagram29-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95" y="3668321"/>
            <a:ext cx="4344803" cy="283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edwin h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76" y="586483"/>
            <a:ext cx="4503762" cy="5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3789" y="-481263"/>
            <a:ext cx="15159958" cy="82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311667" y="1251569"/>
            <a:ext cx="5568666" cy="552135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11667" y="125188"/>
            <a:ext cx="556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The Expanding Universe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35492" y="946144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611607" y="1150043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Image result for hubble's law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01" y="1767101"/>
            <a:ext cx="4663797" cy="46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346122"/>
            <a:ext cx="7496317" cy="1041353"/>
          </a:xfrm>
        </p:spPr>
        <p:txBody>
          <a:bodyPr/>
          <a:lstStyle/>
          <a:p>
            <a:r>
              <a:rPr lang="en-US" dirty="0" smtClean="0"/>
              <a:t>Timeline of the Universe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8282" y="1240448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9385" y="1444347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0"/>
          </p:cNvCxnSpPr>
          <p:nvPr/>
        </p:nvCxnSpPr>
        <p:spPr>
          <a:xfrm flipH="1">
            <a:off x="10663644" y="3439886"/>
            <a:ext cx="1" cy="16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439885"/>
            <a:ext cx="9139645" cy="0"/>
          </a:xfrm>
          <a:prstGeom prst="line">
            <a:avLst/>
          </a:prstGeom>
          <a:ln>
            <a:solidFill>
              <a:schemeClr val="bg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02089" y="5058344"/>
            <a:ext cx="9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Now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4872" y="3149949"/>
            <a:ext cx="5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5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346122"/>
            <a:ext cx="7523613" cy="1041353"/>
          </a:xfrm>
        </p:spPr>
        <p:txBody>
          <a:bodyPr/>
          <a:lstStyle/>
          <a:p>
            <a:r>
              <a:rPr lang="en-US" dirty="0" smtClean="0"/>
              <a:t>Timeline of the Universe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8282" y="1240448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9385" y="1444347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439886"/>
            <a:ext cx="0" cy="1541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0"/>
          </p:cNvCxnSpPr>
          <p:nvPr/>
        </p:nvCxnSpPr>
        <p:spPr>
          <a:xfrm flipH="1">
            <a:off x="10663644" y="3439886"/>
            <a:ext cx="1" cy="16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439885"/>
            <a:ext cx="913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282" y="5058344"/>
            <a:ext cx="152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Beginning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02089" y="5058344"/>
            <a:ext cx="9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Now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4872" y="3149949"/>
            <a:ext cx="5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985" y="2872030"/>
            <a:ext cx="95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13.8 Billion Years Ago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81090" y="3241249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36801" y="3239355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Agency FB" panose="020B0503020202020204" pitchFamily="34" charset="0"/>
              </a:rPr>
              <a:t>6</a:t>
            </a:r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5770" y="3242010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8bn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0138" y="3239353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12bn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54693" y="3238628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Agency FB" panose="020B0503020202020204" pitchFamily="34" charset="0"/>
              </a:rPr>
              <a:t>4</a:t>
            </a:r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07421" y="3237901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3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1" grpId="0"/>
      <p:bldP spid="42" grpId="0"/>
      <p:bldP spid="29" grpId="0"/>
      <p:bldP spid="35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346122"/>
            <a:ext cx="7523613" cy="1041353"/>
          </a:xfrm>
        </p:spPr>
        <p:txBody>
          <a:bodyPr/>
          <a:lstStyle/>
          <a:p>
            <a:r>
              <a:rPr lang="en-US" dirty="0" smtClean="0"/>
              <a:t>Timeline of the Universe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8282" y="1240448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9385" y="1444347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439886"/>
            <a:ext cx="0" cy="1541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0"/>
          </p:cNvCxnSpPr>
          <p:nvPr/>
        </p:nvCxnSpPr>
        <p:spPr>
          <a:xfrm flipH="1">
            <a:off x="10663644" y="3439886"/>
            <a:ext cx="1" cy="16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439885"/>
            <a:ext cx="913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282" y="5058344"/>
            <a:ext cx="152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Beginning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02089" y="5058344"/>
            <a:ext cx="9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Now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95195" y="3391990"/>
            <a:ext cx="0" cy="623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75871" y="4015212"/>
            <a:ext cx="8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Let there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be light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4872" y="3149949"/>
            <a:ext cx="5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985" y="2872030"/>
            <a:ext cx="95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13.8 Billion Years Ago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81090" y="3241249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36801" y="3239355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Agency FB" panose="020B0503020202020204" pitchFamily="34" charset="0"/>
              </a:rPr>
              <a:t>6</a:t>
            </a:r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05770" y="3242010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8bn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50138" y="3239353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12bn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54693" y="3238628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Agency FB" panose="020B0503020202020204" pitchFamily="34" charset="0"/>
              </a:rPr>
              <a:t>4</a:t>
            </a:r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07421" y="3237901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7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erver3.sky-map.org/imgcut?survey=DSS2&amp;img_id=all&amp;angle=145.8227848101266&amp;ra=18.862&amp;de=1.79&amp;width=2560&amp;height=1080&amp;projection=tan&amp;rotation=-44.470295709987234&amp;interpolation=bicubic&amp;jpeg_quality=0.8&amp;output_type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server3.sky-map.org/imgcut?survey=DSS2&amp;img_id=all&amp;angle=77.19060714881424&amp;ra=19.361&amp;de=30.45&amp;width=2560&amp;height=1080&amp;projection=tan&amp;rotation=-53.112596248994166&amp;interpolation=bicubic&amp;jpeg_quality=0.8&amp;output_type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2388" y="-81116"/>
            <a:ext cx="31525102" cy="132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1484" y="-2006314"/>
            <a:ext cx="27100294" cy="90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8808" y="-2014568"/>
            <a:ext cx="27102816" cy="90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0682" y="-2074724"/>
            <a:ext cx="27102816" cy="9034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5222" y="3869092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16 </a:t>
            </a:r>
            <a:r>
              <a:rPr lang="en-US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Cygni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213090" y="4690048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411226" y="4893947"/>
            <a:ext cx="33437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3090" y="4959852"/>
            <a:ext cx="3739972" cy="461665"/>
          </a:xfrm>
          <a:prstGeom prst="rect">
            <a:avLst/>
          </a:prstGeom>
          <a:solidFill>
            <a:srgbClr val="0B0C0F">
              <a:alpha val="90000"/>
            </a:srgb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Sun-like, planet-hosting stars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213090" y="5420167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346122"/>
            <a:ext cx="7523613" cy="1041353"/>
          </a:xfrm>
        </p:spPr>
        <p:txBody>
          <a:bodyPr/>
          <a:lstStyle/>
          <a:p>
            <a:r>
              <a:rPr lang="en-US" dirty="0" smtClean="0"/>
              <a:t>Timeline of the Universe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08282" y="1240448"/>
            <a:ext cx="6452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09385" y="1444347"/>
            <a:ext cx="56498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4000" y="3439886"/>
            <a:ext cx="0" cy="1541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3" idx="0"/>
          </p:cNvCxnSpPr>
          <p:nvPr/>
        </p:nvCxnSpPr>
        <p:spPr>
          <a:xfrm flipH="1">
            <a:off x="10663644" y="3439886"/>
            <a:ext cx="1" cy="16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439885"/>
            <a:ext cx="913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282" y="5058344"/>
            <a:ext cx="152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Beginning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02089" y="5058344"/>
            <a:ext cx="9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Now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15" name="Straight Connector 14"/>
          <p:cNvCxnSpPr>
            <a:endCxn id="16" idx="2"/>
          </p:cNvCxnSpPr>
          <p:nvPr/>
        </p:nvCxnSpPr>
        <p:spPr>
          <a:xfrm flipV="1">
            <a:off x="2287244" y="2372506"/>
            <a:ext cx="0" cy="11109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58374" y="2003174"/>
            <a:ext cx="16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Milky Way forms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17" name="Straight Connector 16"/>
          <p:cNvCxnSpPr>
            <a:endCxn id="19" idx="2"/>
          </p:cNvCxnSpPr>
          <p:nvPr/>
        </p:nvCxnSpPr>
        <p:spPr>
          <a:xfrm flipH="1" flipV="1">
            <a:off x="10663643" y="2371032"/>
            <a:ext cx="2" cy="11482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34773" y="2001700"/>
            <a:ext cx="16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All of human history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46966" y="2648031"/>
            <a:ext cx="0" cy="8520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8096" y="2001700"/>
            <a:ext cx="16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Sun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 born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95195" y="3391990"/>
            <a:ext cx="0" cy="623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75871" y="4015212"/>
            <a:ext cx="8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Let there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be light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64872" y="3149949"/>
            <a:ext cx="53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2016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985" y="2872030"/>
            <a:ext cx="95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13.8 Billion Years Ago</a:t>
            </a:r>
            <a:endParaRPr lang="en-US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661414" y="3396126"/>
            <a:ext cx="0" cy="623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168115" y="4015212"/>
            <a:ext cx="109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Earth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 born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026786" y="3074076"/>
            <a:ext cx="0" cy="4354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97565" y="2697384"/>
            <a:ext cx="16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Single-celled life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686647" y="3342844"/>
            <a:ext cx="0" cy="4354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57777" y="3778341"/>
            <a:ext cx="165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Multicellular life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1090" y="3241249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6801" y="3239355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Agency FB" panose="020B0503020202020204" pitchFamily="34" charset="0"/>
              </a:rPr>
              <a:t>6</a:t>
            </a:r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770" y="3242010"/>
            <a:ext cx="428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8bn</a:t>
            </a:r>
            <a:endParaRPr lang="en-US" sz="1000" i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5753" y="25371"/>
            <a:ext cx="21277653" cy="71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miguelclaro.com/wp/wp-content/uploads/2013/11/MilkyWayDeepLaPalma-n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823"/>
          <a:stretch/>
        </p:blipFill>
        <p:spPr bwMode="auto">
          <a:xfrm>
            <a:off x="0" y="1525"/>
            <a:ext cx="12618720" cy="68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-878305" y="-601579"/>
            <a:ext cx="3344779" cy="2640264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solidFill>
              <a:schemeClr val="tx1"/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70021" y="-4023360"/>
            <a:ext cx="10563726" cy="13990320"/>
          </a:xfrm>
          <a:prstGeom prst="ellipse">
            <a:avLst/>
          </a:prstGeom>
          <a:solidFill>
            <a:schemeClr val="tx1">
              <a:alpha val="88000"/>
            </a:schemeClr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2189762" y="689345"/>
            <a:ext cx="7812477" cy="520231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TextBox 5"/>
          <p:cNvSpPr txBox="1"/>
          <p:nvPr/>
        </p:nvSpPr>
        <p:spPr>
          <a:xfrm>
            <a:off x="380252" y="169967"/>
            <a:ext cx="1705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Cygnus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69805" y="963627"/>
            <a:ext cx="13268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69805" y="1131430"/>
            <a:ext cx="13268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805" y="1140407"/>
            <a:ext cx="132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Swan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9805" y="1574776"/>
            <a:ext cx="13268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60061" y="-1091821"/>
            <a:ext cx="14562161" cy="94169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4" b="11999"/>
          <a:stretch/>
        </p:blipFill>
        <p:spPr>
          <a:xfrm>
            <a:off x="276637" y="228600"/>
            <a:ext cx="11638727" cy="64008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8071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ttps://i.imgur.com/tgX6KH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6" y="-908375"/>
            <a:ext cx="11520268" cy="86739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280156" y="5110151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The Crescent Nebula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3909" y="5931107"/>
            <a:ext cx="42675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73827" y="6135006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80157" y="6200911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Wolf-</a:t>
            </a:r>
            <a:r>
              <a:rPr lang="en-US" sz="2400" i="1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Rayet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Star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33909" y="6662576"/>
            <a:ext cx="42675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.imgur.com/WvItat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8991"/>
            <a:ext cx="12192000" cy="105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254000" y="4298237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The Loop Nebula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23869" y="5119193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99984" y="5323092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254000" y="5388997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Supernova Remnant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49269" y="5865649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upload.wikimedia.org/wikipedia/commons/a/af/Cygnus_X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52359" y="281626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Cygnus X-1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230228" y="1102582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06343" y="1306481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52359" y="1372386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Black Hole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255628" y="1849038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5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i.imgur.com/XyWqp4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85" y="858837"/>
            <a:ext cx="817263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49700" y="858837"/>
            <a:ext cx="4406900" cy="500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8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Kepler-3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15045"/>
          <a:stretch/>
        </p:blipFill>
        <p:spPr bwMode="auto">
          <a:xfrm>
            <a:off x="1433015" y="731520"/>
            <a:ext cx="9184943" cy="512064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4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ee Explanation.  Clicking on the picture will download&#10; the highest resolution vers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38250"/>
            <a:ext cx="10287000" cy="51435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0200" y="365125"/>
            <a:ext cx="10515600" cy="76763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Origins of elements in the universe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395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27158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 smtClean="0"/>
              <a:t>Waves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1498" y="4124325"/>
            <a:ext cx="7375951" cy="1965326"/>
          </a:xfrm>
        </p:spPr>
        <p:txBody>
          <a:bodyPr>
            <a:normAutofit/>
          </a:bodyPr>
          <a:lstStyle/>
          <a:p>
            <a:pPr algn="r"/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“Nature is written in that great </a:t>
            </a:r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book…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written in mathematical language, and the symbols are triangles, circles and other geometrical figures, without whose help it is impossible to comprehend a single word of </a:t>
            </a:r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it...” </a:t>
            </a:r>
          </a:p>
          <a:p>
            <a:pPr algn="r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Galileo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2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62100" y="292100"/>
            <a:ext cx="5524500" cy="64039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92" y="562356"/>
            <a:ext cx="4801016" cy="58602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801159" y="171692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177274" y="2720920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23290" y="1351725"/>
            <a:ext cx="5295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Bellinger &amp; Angelou et al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Astrophysical Journal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Accepted July 2016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813859" y="251702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6758" y="-979501"/>
            <a:ext cx="18737180" cy="81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Modelling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1498" y="4589463"/>
            <a:ext cx="7375951" cy="1500187"/>
          </a:xfrm>
        </p:spPr>
        <p:txBody>
          <a:bodyPr/>
          <a:lstStyle/>
          <a:p>
            <a:pPr algn="r"/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“When you have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eliminated the impossible, whatever remains, however improbable, must be the </a:t>
            </a:r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truth.” </a:t>
            </a:r>
          </a:p>
          <a:p>
            <a:pPr algn="r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Sherlock Holmes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8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95701" y="525521"/>
            <a:ext cx="5800299" cy="11709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dobe Devanagari" panose="02040503050201020203" pitchFamily="18" charset="0"/>
                <a:ea typeface="+mj-ea"/>
                <a:cs typeface="Adobe Devanagari" panose="02040503050201020203" pitchFamily="18" charset="0"/>
              </a:defRPr>
            </a:lvl1pPr>
          </a:lstStyle>
          <a:p>
            <a:pPr algn="ctr"/>
            <a:r>
              <a:rPr lang="en-US" sz="6600" dirty="0" smtClean="0"/>
              <a:t>Stellar Structure</a:t>
            </a:r>
            <a:endParaRPr lang="en-US" sz="6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03701" y="2207522"/>
            <a:ext cx="5292299" cy="3951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 smtClean="0"/>
              <a:t>Basic Assumptions</a:t>
            </a:r>
          </a:p>
          <a:p>
            <a:pPr marL="0" indent="0">
              <a:buNone/>
            </a:pPr>
            <a:r>
              <a:rPr lang="en-US" sz="2400" b="1" dirty="0" smtClean="0"/>
              <a:t>A star is…</a:t>
            </a:r>
            <a:endParaRPr lang="en-US" sz="1600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 fluid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pherically symmetric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solated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elf-gravitating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tationary on dynamical timescales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local thermal equilibrium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81282" y="1367448"/>
            <a:ext cx="4773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01351" y="1571347"/>
            <a:ext cx="3933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53300" y="652521"/>
            <a:ext cx="3721100" cy="5075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7353300" y="698380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Describe mathematically</a:t>
            </a: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10120" y="1346200"/>
            <a:ext cx="7461" cy="5969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353300" y="2176521"/>
            <a:ext cx="3721100" cy="4694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7353300" y="2184280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Derive consequences</a:t>
            </a: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210120" y="2895600"/>
            <a:ext cx="7461" cy="5969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353300" y="3725921"/>
            <a:ext cx="3721100" cy="4861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7353300" y="3771780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Compare with observations</a:t>
            </a: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210120" y="4572000"/>
            <a:ext cx="7461" cy="5969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353300" y="5351521"/>
            <a:ext cx="3721100" cy="4861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7353300" y="5397380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Refine</a:t>
            </a: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49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733723" y="559559"/>
            <a:ext cx="6496334" cy="58958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nitial final mass st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35" y="1037595"/>
            <a:ext cx="5197929" cy="519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3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852863" y="1540042"/>
            <a:ext cx="5414211" cy="50195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69680" y="373904"/>
            <a:ext cx="5295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Color-Magnitude Diagram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47549" y="1194860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023664" y="1398759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11406" y="3178045"/>
            <a:ext cx="33994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Gaia Collaboration </a:t>
            </a:r>
            <a:endParaRPr lang="en-US" sz="2400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[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591 (</a:t>
            </a:r>
            <a:r>
              <a:rPr lang="en-US" sz="24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!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)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co-authors],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Gaia Data Release 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,”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Astronomy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&amp;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Astrophysics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14 </a:t>
            </a:r>
            <a:r>
              <a:rPr lang="en-US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Sep </a:t>
            </a:r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2016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252778"/>
              </p:ext>
            </p:extLst>
          </p:nvPr>
        </p:nvGraphicFramePr>
        <p:xfrm>
          <a:off x="2632752" y="1831196"/>
          <a:ext cx="3884782" cy="463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Acrobat Document" r:id="rId3" imgW="10201251" imgH="12163300" progId="Acrobat.Document.11">
                  <p:embed/>
                </p:oleObj>
              </mc:Choice>
              <mc:Fallback>
                <p:oleObj name="Acrobat Document" r:id="rId3" imgW="10201251" imgH="121633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2752" y="1831196"/>
                        <a:ext cx="3884782" cy="4632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852863" y="1540042"/>
            <a:ext cx="8087227" cy="50195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6" name="Picture 4" descr="Image result for stellar isochr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17" y="1802439"/>
            <a:ext cx="5392967" cy="452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11667" y="381000"/>
            <a:ext cx="556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Hertzsprung</a:t>
            </a:r>
            <a:r>
              <a:rPr lang="en-US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-Russell Diagram</a:t>
            </a:r>
            <a:endParaRPr lang="en-US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26014" y="1201956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02129" y="1405855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5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schoolsobservatory.org.uk/sites/default/files/astro/star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3" y="2024062"/>
            <a:ext cx="5334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universetoday.com/wp-content/uploads/2009/02/stellarev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7" y="476249"/>
            <a:ext cx="7172325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9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1850" y="431041"/>
            <a:ext cx="10991850" cy="44100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14738"/>
            <a:ext cx="10515600" cy="2852737"/>
          </a:xfrm>
        </p:spPr>
        <p:txBody>
          <a:bodyPr/>
          <a:lstStyle/>
          <a:p>
            <a:r>
              <a:rPr lang="en-US" dirty="0" smtClean="0"/>
              <a:t>Stellar Pulsations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1498" y="5224463"/>
            <a:ext cx="7375951" cy="1500187"/>
          </a:xfrm>
        </p:spPr>
        <p:txBody>
          <a:bodyPr/>
          <a:lstStyle/>
          <a:p>
            <a:pPr algn="r"/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“When you have </a:t>
            </a:r>
            <a:r>
              <a:rPr lang="en-US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eliminated the impossible, whatever remains, however improbable, must be the </a:t>
            </a:r>
            <a:r>
              <a:rPr lang="en-US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truth.” </a:t>
            </a:r>
          </a:p>
          <a:p>
            <a:pPr algn="r"/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~ </a:t>
            </a:r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Sherlock Holmes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1" y="1091166"/>
            <a:ext cx="2719106" cy="310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93" y="1091166"/>
            <a:ext cx="2719106" cy="310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37" y="844566"/>
            <a:ext cx="3150656" cy="360075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42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4" y="733425"/>
            <a:ext cx="541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80" y="0"/>
            <a:ext cx="7339120" cy="6858000"/>
          </a:xfrm>
          <a:prstGeom prst="rect">
            <a:avLst/>
          </a:prstGeom>
        </p:spPr>
      </p:pic>
      <p:pic>
        <p:nvPicPr>
          <p:cNvPr id="16386" name="Picture 2" descr="Image result for variable star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8" y="20301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lobalgayz.com/assets/earth2bin2bsp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8464" y="-2149642"/>
            <a:ext cx="16940464" cy="105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smbc-comics.com/comics/2010120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53" y="610984"/>
            <a:ext cx="4282894" cy="55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26102" y="3923414"/>
            <a:ext cx="489096" cy="85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-media-cache-ak0.pinimg.com/736x/c6/06/df/c606dfd53b979f376b3304e02ad5fe6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521"/>
          <a:stretch/>
        </p:blipFill>
        <p:spPr bwMode="auto">
          <a:xfrm>
            <a:off x="3216674" y="1966774"/>
            <a:ext cx="5758652" cy="35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9684" y="100361"/>
            <a:ext cx="10515600" cy="1150201"/>
          </a:xfrm>
        </p:spPr>
        <p:txBody>
          <a:bodyPr/>
          <a:lstStyle/>
          <a:p>
            <a:r>
              <a:rPr lang="en-US" dirty="0" smtClean="0"/>
              <a:t>Thanks for your attention!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73139" y="5562833"/>
            <a:ext cx="7936725" cy="115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dobe Devanagari" panose="02040503050201020203" pitchFamily="18" charset="0"/>
                <a:ea typeface="+mj-ea"/>
                <a:cs typeface="Adobe Devanagari" panose="02040503050201020203" pitchFamily="18" charset="0"/>
              </a:defRPr>
            </a:lvl1pPr>
          </a:lstStyle>
          <a:p>
            <a:pPr algn="r"/>
            <a:r>
              <a:rPr lang="en-US" dirty="0" smtClean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343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0293" y="0"/>
            <a:ext cx="14532293" cy="693902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5931771" y="-2045345"/>
            <a:ext cx="21558458" cy="1017941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65" y="2375468"/>
            <a:ext cx="6096000" cy="4572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97976" y="-382137"/>
            <a:ext cx="10804023" cy="40737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254308" y="-760433"/>
            <a:ext cx="7636762" cy="3599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80917" y="1849035"/>
            <a:ext cx="2143836" cy="24339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5701" y="271521"/>
            <a:ext cx="8343331" cy="11709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dobe Devanagari" panose="02040503050201020203" pitchFamily="18" charset="0"/>
                <a:ea typeface="+mj-ea"/>
                <a:cs typeface="Adobe Devanagari" panose="02040503050201020203" pitchFamily="18" charset="0"/>
              </a:defRPr>
            </a:lvl1pPr>
          </a:lstStyle>
          <a:p>
            <a:r>
              <a:rPr lang="en-US" sz="6600" dirty="0" smtClean="0"/>
              <a:t>Stellar Variability</a:t>
            </a:r>
            <a:endParaRPr lang="en-US" sz="6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2701" y="2715522"/>
            <a:ext cx="6029792" cy="3951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b="1" i="1" dirty="0" smtClean="0"/>
              <a:t>Possibilities</a:t>
            </a:r>
            <a:endParaRPr lang="en-US" sz="3900" i="1" dirty="0" smtClean="0"/>
          </a:p>
          <a:p>
            <a:pPr lvl="1"/>
            <a:r>
              <a:rPr lang="en-US" dirty="0" smtClean="0"/>
              <a:t>A planet or another star passing in front</a:t>
            </a:r>
          </a:p>
          <a:p>
            <a:pPr marL="457200" lvl="1" indent="0">
              <a:buNone/>
            </a:pPr>
            <a:r>
              <a:rPr lang="en-US" dirty="0" smtClean="0"/>
              <a:t>           (“eclipsing binary”) </a:t>
            </a:r>
          </a:p>
          <a:p>
            <a:pPr lvl="1"/>
            <a:r>
              <a:rPr lang="en-US" dirty="0" smtClean="0"/>
              <a:t>Star repeatedly moving toward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and away from us </a:t>
            </a:r>
          </a:p>
          <a:p>
            <a:pPr lvl="1"/>
            <a:r>
              <a:rPr lang="en-US" dirty="0" smtClean="0"/>
              <a:t>Clouds forming and disappearing </a:t>
            </a:r>
          </a:p>
          <a:p>
            <a:pPr lvl="1"/>
            <a:r>
              <a:rPr lang="en-US" dirty="0" smtClean="0"/>
              <a:t>Rotating spots </a:t>
            </a:r>
          </a:p>
          <a:p>
            <a:pPr lvl="1"/>
            <a:r>
              <a:rPr lang="en-US" dirty="0" smtClean="0"/>
              <a:t>Outbursts and explosions </a:t>
            </a:r>
          </a:p>
          <a:p>
            <a:pPr lvl="1"/>
            <a:r>
              <a:rPr lang="en-US" dirty="0" smtClean="0"/>
              <a:t>Pulsations 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81282" y="1113448"/>
            <a:ext cx="47733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01351" y="1317347"/>
            <a:ext cx="3933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4872252" y="655093"/>
            <a:ext cx="2579426" cy="74789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rr lyr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57" y="237301"/>
            <a:ext cx="2381250" cy="2381250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290" y="857865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Blackbody Radiation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43159" y="167882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19274" y="1882720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5290" y="1948625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adsf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65291" y="5710940"/>
            <a:ext cx="52957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88000" y="127000"/>
            <a:ext cx="6496334" cy="66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9" y="893010"/>
            <a:ext cx="6496336" cy="51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saturn.jpl.nasa.gov/multimedia/images/raw/casJPGFullS79/N002139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143374" y="-6183315"/>
            <a:ext cx="16964025" cy="1696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2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universetoday.com/wp-content/uploads/2013/06/Saturn-and-Earth-from-Cassini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3713757"/>
            <a:ext cx="20729575" cy="1427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content-lga3-1.xx.fbcdn.net/v/t1.0-9/484106_3593747006230_1668865349_n.jpg?oh=698e08ac45d7dc294017c9e26d64f1e5&amp;oe=58754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0" y="410439"/>
            <a:ext cx="3855104" cy="64475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83829" y="830705"/>
            <a:ext cx="5295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Cassini-Huygens</a:t>
            </a:r>
            <a:endParaRPr lang="en-US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361697" y="1651661"/>
            <a:ext cx="37399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37812" y="1855560"/>
            <a:ext cx="29877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08812" y="1921465"/>
            <a:ext cx="5445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Unmanned spacecraft orbiting Saturn </a:t>
            </a:r>
            <a:endParaRPr lang="en-US" sz="2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Launched in October, 1997 </a:t>
            </a:r>
          </a:p>
          <a:p>
            <a:pPr algn="ctr"/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Arrived in July, 2004 </a:t>
            </a:r>
          </a:p>
          <a:p>
            <a:pPr algn="ctr"/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Achievements &amp; Discoveries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First landing on moon in outer solar system </a:t>
            </a:r>
          </a:p>
          <a:p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</a:t>
            </a:r>
            <a:r>
              <a:rPr lang="en-US" sz="2400" i="1" dirty="0" err="1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Hugygens</a:t>
            </a: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probe)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Liquid water on moon Enceladus </a:t>
            </a:r>
          </a:p>
          <a:p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(Waite et al. 2009, Nature) </a:t>
            </a:r>
            <a:endParaRPr lang="en-US" sz="2400" i="1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Outermost ring made of ice from Enceladus </a:t>
            </a:r>
          </a:p>
          <a:p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	(</a:t>
            </a:r>
            <a:r>
              <a:rPr lang="en-US" sz="2400" i="1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Juhász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</a:t>
            </a:r>
            <a:r>
              <a:rPr lang="en-US" sz="2400" i="1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Horányi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, and </a:t>
            </a:r>
            <a:r>
              <a:rPr lang="en-US" sz="2400" i="1" dirty="0" err="1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Morfill</a:t>
            </a:r>
            <a:r>
              <a:rPr lang="en-US" sz="2400" i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2007)</a:t>
            </a:r>
            <a:endParaRPr lang="en-US" sz="2400" i="1" dirty="0" smtClean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583829" y="6064780"/>
            <a:ext cx="52957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3906" y="5903480"/>
            <a:ext cx="529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½-size replica</a:t>
            </a:r>
            <a:endParaRPr lang="en-US" sz="2400" i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4940</TotalTime>
  <Words>604</Words>
  <Application>Microsoft Office PowerPoint</Application>
  <PresentationFormat>Widescreen</PresentationFormat>
  <Paragraphs>177</Paragraphs>
  <Slides>63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Adobe Arabic</vt:lpstr>
      <vt:lpstr>Adobe Devanagari</vt:lpstr>
      <vt:lpstr>Agency FB</vt:lpstr>
      <vt:lpstr>Arial</vt:lpstr>
      <vt:lpstr>Calibri</vt:lpstr>
      <vt:lpstr>Freestyle Script</vt:lpstr>
      <vt:lpstr>Office Theme</vt:lpstr>
      <vt:lpstr>1_Office Theme</vt:lpstr>
      <vt:lpstr>2_Office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Journey to the Stars</vt:lpstr>
      <vt:lpstr>Timeline of the Universe</vt:lpstr>
      <vt:lpstr>PowerPoint Presentation</vt:lpstr>
      <vt:lpstr>PowerPoint Presentation</vt:lpstr>
      <vt:lpstr>PowerPoint Presentation</vt:lpstr>
      <vt:lpstr>Think about it!</vt:lpstr>
      <vt:lpstr>Think about it!</vt:lpstr>
      <vt:lpstr>Think about 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 of the Universe</vt:lpstr>
      <vt:lpstr>Timeline of the Universe</vt:lpstr>
      <vt:lpstr>Timeline of the Universe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 of the Universe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 of elements in the universe</vt:lpstr>
      <vt:lpstr>Waves</vt:lpstr>
      <vt:lpstr>PowerPoint Presentation</vt:lpstr>
      <vt:lpstr>Stellar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Stellar Pulsations</vt:lpstr>
      <vt:lpstr>PowerPoint Presentation</vt:lpstr>
      <vt:lpstr>PowerPoint Presentation</vt:lpstr>
      <vt:lpstr>PowerPoint Presentation</vt:lpstr>
      <vt:lpstr>Thanks for your attention!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Earl Bellinger</dc:creator>
  <cp:lastModifiedBy>Earl Bellinger</cp:lastModifiedBy>
  <cp:revision>159</cp:revision>
  <dcterms:created xsi:type="dcterms:W3CDTF">2016-09-17T16:52:50Z</dcterms:created>
  <dcterms:modified xsi:type="dcterms:W3CDTF">2016-09-27T20:31:05Z</dcterms:modified>
</cp:coreProperties>
</file>